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76" r:id="rId5"/>
    <p:sldId id="277" r:id="rId6"/>
    <p:sldId id="278" r:id="rId7"/>
    <p:sldId id="284" r:id="rId8"/>
    <p:sldId id="279" r:id="rId9"/>
    <p:sldId id="280" r:id="rId10"/>
    <p:sldId id="281" r:id="rId11"/>
    <p:sldId id="283" r:id="rId12"/>
    <p:sldId id="282" r:id="rId13"/>
    <p:sldId id="275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7D"/>
    <a:srgbClr val="6DBE4B"/>
    <a:srgbClr val="DE7E26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0" autoAdjust="0"/>
    <p:restoredTop sz="94660"/>
  </p:normalViewPr>
  <p:slideViewPr>
    <p:cSldViewPr>
      <p:cViewPr varScale="1">
        <p:scale>
          <a:sx n="84" d="100"/>
          <a:sy n="84" d="100"/>
        </p:scale>
        <p:origin x="216" y="1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108" d="100"/>
          <a:sy n="108" d="100"/>
        </p:scale>
        <p:origin x="2536" y="21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560" y="9009459"/>
            <a:ext cx="6990080" cy="48006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152400"/>
            <a:ext cx="7315200" cy="652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algn="ctr" defTabSz="976971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</a:t>
            </a:r>
            <a:b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6" y="9220200"/>
            <a:ext cx="7022254" cy="252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7766" tIns="48882" rIns="97766" bIns="48882">
            <a:spAutoFit/>
          </a:bodyPr>
          <a:lstStyle/>
          <a:p>
            <a:pPr defTabSz="976971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2025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76971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What You Need to Know 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FDEBE571-D673-48C8-8A68-3EF44DB84E6C}" type="slidenum">
              <a:rPr lang="en-US" smtClean="0"/>
              <a:pPr defTabSz="965547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8A85F2B9-2469-4CE0-8E58-DFD2E4B24016}" type="slidenum">
              <a:rPr lang="en-US" smtClean="0"/>
              <a:pPr defTabSz="965547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547"/>
            <a:fld id="{BD271A48-0907-4B9A-9683-94634E7A37DB}" type="slidenum">
              <a:rPr lang="en-US" smtClean="0"/>
              <a:pPr defTabSz="965547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C3C80A-E24E-3DAF-8116-41CDB06339E6}"/>
              </a:ext>
            </a:extLst>
          </p:cNvPr>
          <p:cNvGrpSpPr/>
          <p:nvPr userDrawn="1"/>
        </p:nvGrpSpPr>
        <p:grpSpPr>
          <a:xfrm>
            <a:off x="0" y="1219200"/>
            <a:ext cx="12192000" cy="5638800"/>
            <a:chOff x="0" y="1219200"/>
            <a:chExt cx="12192000" cy="563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D906FB-681F-A309-EA85-A5E4E2838D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7778"/>
            <a:stretch/>
          </p:blipFill>
          <p:spPr>
            <a:xfrm>
              <a:off x="0" y="1219200"/>
              <a:ext cx="12192000" cy="5638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7210B4-4242-204F-651A-CEF8785D9A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5417" t="90463" r="20625"/>
            <a:stretch/>
          </p:blipFill>
          <p:spPr>
            <a:xfrm>
              <a:off x="9677400" y="5867400"/>
              <a:ext cx="2387600" cy="781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508000" y="76200"/>
            <a:ext cx="1117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676400"/>
            <a:ext cx="103632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NASFA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B5236702-444B-DC4A-8010-827C1FC484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4A8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srgbClr val="2F5597"/>
              </a:solidFill>
            </a:endParaRPr>
          </a:p>
        </p:txBody>
      </p:sp>
      <p:pic>
        <p:nvPicPr>
          <p:cNvPr id="7" name="Picture 6" descr="nasfaa_white.eps">
            <a:extLst>
              <a:ext uri="{FF2B5EF4-FFF2-40B4-BE49-F238E27FC236}">
                <a16:creationId xmlns:a16="http://schemas.microsoft.com/office/drawing/2014/main" id="{353B2831-04E9-0146-A2DF-1F43E4425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260" y="2413879"/>
            <a:ext cx="6663479" cy="20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5400"/>
            <a:ext cx="117856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090401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6/6/25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12192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295400"/>
            <a:ext cx="1178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00" y="6400800"/>
            <a:ext cx="457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2025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5" r:id="rId14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faa.org/financial_aid_profile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673690-E944-F215-DAFD-22EA1754D2FA}"/>
              </a:ext>
            </a:extLst>
          </p:cNvPr>
          <p:cNvGrpSpPr/>
          <p:nvPr/>
        </p:nvGrpSpPr>
        <p:grpSpPr>
          <a:xfrm>
            <a:off x="0" y="1219200"/>
            <a:ext cx="12192000" cy="5638800"/>
            <a:chOff x="0" y="1219200"/>
            <a:chExt cx="12192000" cy="5638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CEBE21-E6BD-BBC9-3C85-B935F85854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17778"/>
            <a:stretch/>
          </p:blipFill>
          <p:spPr>
            <a:xfrm>
              <a:off x="0" y="1219200"/>
              <a:ext cx="12192000" cy="5638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4B1405-8331-01DB-485C-DFBEFA09A8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5417" t="90463" r="20625"/>
            <a:stretch/>
          </p:blipFill>
          <p:spPr>
            <a:xfrm>
              <a:off x="9677400" y="5867400"/>
              <a:ext cx="2387600" cy="781051"/>
            </a:xfrm>
            <a:prstGeom prst="rect">
              <a:avLst/>
            </a:prstGeom>
          </p:spPr>
        </p:pic>
      </p:grp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2362200" y="9906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a Career in Financial Aid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6B1FD3-54F4-E4C3-BEE3-AF864D9CD4BB}"/>
              </a:ext>
            </a:extLst>
          </p:cNvPr>
          <p:cNvSpPr txBox="1">
            <a:spLocks/>
          </p:cNvSpPr>
          <p:nvPr/>
        </p:nvSpPr>
        <p:spPr>
          <a:xfrm>
            <a:off x="207259" y="6191375"/>
            <a:ext cx="2804894" cy="3756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Libre Franklin Thin"/>
              <a:buNone/>
              <a:defRPr lang="en-US" sz="2400" b="0" i="0" u="none" strike="noStrike" kern="120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</a:rPr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B6045-DC9C-A8AF-B5A8-A8B2770A4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NASFAA’s Career Center</a:t>
            </a:r>
          </a:p>
          <a:p>
            <a:r>
              <a:rPr lang="en-US" dirty="0"/>
              <a:t>Chronicle Careers</a:t>
            </a:r>
          </a:p>
          <a:p>
            <a:r>
              <a:rPr lang="en-US" dirty="0" err="1"/>
              <a:t>HigherEd</a:t>
            </a:r>
            <a:r>
              <a:rPr lang="en-US" dirty="0"/>
              <a:t> Jobs</a:t>
            </a:r>
          </a:p>
          <a:p>
            <a:r>
              <a:rPr lang="en-US" dirty="0"/>
              <a:t>Inside </a:t>
            </a:r>
            <a:r>
              <a:rPr lang="en-US" dirty="0" err="1"/>
              <a:t>HigherEd</a:t>
            </a:r>
            <a:r>
              <a:rPr lang="en-US" dirty="0"/>
              <a:t> Jobs</a:t>
            </a:r>
          </a:p>
          <a:p>
            <a:r>
              <a:rPr lang="en-US" dirty="0"/>
              <a:t>LinkedIn </a:t>
            </a:r>
          </a:p>
          <a:p>
            <a:r>
              <a:rPr lang="en-US" dirty="0"/>
              <a:t>Campus Job Boards</a:t>
            </a:r>
          </a:p>
          <a:p>
            <a:r>
              <a:rPr lang="en-US" dirty="0"/>
              <a:t>State and Regional Association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DCB67A-444F-EAD7-78D3-F8B3AC65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Where to Find Financial Aid Job Postings?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2307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1FB910-C5C8-6FFA-804B-C6152A47F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If you're a student interested in accessing NASFAA resources, ask your institution’s NASFAA Primary Contact to add you to the roster.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Once added, you’ll be able to create a NASFAA account and gain access to valuable member benefits like Today’s News. 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457200" lvl="1" indent="0">
              <a:spcAft>
                <a:spcPts val="600"/>
              </a:spcAft>
              <a:buNone/>
            </a:pPr>
            <a:endParaRPr lang="en-US" dirty="0"/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C0D1D9-9433-04DC-C2F8-ADAF79E8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 in NASFAA Membership? </a:t>
            </a:r>
          </a:p>
        </p:txBody>
      </p:sp>
    </p:spTree>
    <p:extLst>
      <p:ext uri="{BB962C8B-B14F-4D97-AF65-F5344CB8AC3E}">
        <p14:creationId xmlns:p14="http://schemas.microsoft.com/office/powerpoint/2010/main" val="402913624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FA5C-A33C-DAB8-665A-19477DF75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00388"/>
            <a:ext cx="10363200" cy="1362075"/>
          </a:xfrm>
        </p:spPr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44D07-E315-B369-AA8E-298936611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10363200" cy="1500187"/>
          </a:xfrm>
        </p:spPr>
        <p:txBody>
          <a:bodyPr>
            <a:normAutofit/>
          </a:bodyPr>
          <a:lstStyle/>
          <a:p>
            <a:r>
              <a:rPr lang="en-US" sz="3200" dirty="0"/>
              <a:t>Thank you for attending! </a:t>
            </a:r>
          </a:p>
        </p:txBody>
      </p:sp>
    </p:spTree>
    <p:extLst>
      <p:ext uri="{BB962C8B-B14F-4D97-AF65-F5344CB8AC3E}">
        <p14:creationId xmlns:p14="http://schemas.microsoft.com/office/powerpoint/2010/main" val="3135665188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53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 administration?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200" dirty="0"/>
              <a:t>Why consider a career in financial aid? 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are prerequisites for working in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a typical career path?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Who are financial aid administrators?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Where to find financial aid job postings?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102870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 Administration?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447800"/>
            <a:ext cx="5943600" cy="4038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 financial aid administrator helps students access funding for college by managing financial aid programs, counseling students on options, and ensuring compliance with regulations.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97BCF0F-0B47-1254-80FC-E0454246C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400" y="1133856"/>
            <a:ext cx="4352544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0DF6-474E-ACEB-276A-8283E73E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Consider a Career in Financial Aid?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7614-4A14-8F43-A7E0-F2154FCC19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Meaningful impact</a:t>
            </a:r>
          </a:p>
          <a:p>
            <a:r>
              <a:rPr lang="en-US" dirty="0"/>
              <a:t>Tuition assistance</a:t>
            </a:r>
          </a:p>
          <a:p>
            <a:r>
              <a:rPr lang="en-US" dirty="0"/>
              <a:t>Public Service Loan Forgiveness (PSLF)</a:t>
            </a:r>
          </a:p>
          <a:p>
            <a:r>
              <a:rPr lang="en-US" dirty="0"/>
              <a:t>Generous leave and benefits</a:t>
            </a:r>
          </a:p>
          <a:p>
            <a:r>
              <a:rPr lang="en-US" dirty="0"/>
              <a:t>Lifelong learning environment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E074A-8CD3-0AD4-E828-498C49E421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Diversity of roles and perspectives</a:t>
            </a:r>
          </a:p>
          <a:p>
            <a:r>
              <a:rPr lang="en-US" dirty="0"/>
              <a:t>Sense of purpose </a:t>
            </a:r>
          </a:p>
          <a:p>
            <a:r>
              <a:rPr lang="en-US" dirty="0"/>
              <a:t>Flexibility </a:t>
            </a:r>
          </a:p>
          <a:p>
            <a:r>
              <a:rPr lang="en-US" dirty="0"/>
              <a:t>Perks and discounts</a:t>
            </a:r>
          </a:p>
          <a:p>
            <a:r>
              <a:rPr lang="en-US" dirty="0"/>
              <a:t>Professional development and travel </a:t>
            </a:r>
          </a:p>
        </p:txBody>
      </p:sp>
    </p:spTree>
    <p:extLst>
      <p:ext uri="{BB962C8B-B14F-4D97-AF65-F5344CB8AC3E}">
        <p14:creationId xmlns:p14="http://schemas.microsoft.com/office/powerpoint/2010/main" val="175781535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C6661-7348-7F3D-0600-988681AD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0"/>
            <a:ext cx="11785600" cy="1143000"/>
          </a:xfrm>
        </p:spPr>
        <p:txBody>
          <a:bodyPr anchor="ctr">
            <a:normAutofit/>
          </a:bodyPr>
          <a:lstStyle/>
          <a:p>
            <a:r>
              <a:rPr lang="en-US"/>
              <a:t>Prerequisites for Working in Financial Aid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7FB33E-3A2E-42B1-1043-E03655F55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Bachelor’s degree is often required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Wide variety of degrees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Student workers are a strong pipeline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Wide variety of roles require different skills including: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Understanding laws, regulations &amp; compliance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Customer service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Technical proficiency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Critical thinking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Relationship management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BC5BF038-B4B5-7647-E876-1A9EDE14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0004" y="1371601"/>
            <a:ext cx="4016791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409530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6DC-C8BC-9D2D-59D9-EA12028C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MAJORS GRAPHIC </a:t>
            </a:r>
          </a:p>
        </p:txBody>
      </p:sp>
      <p:pic>
        <p:nvPicPr>
          <p:cNvPr id="6" name="Picture 5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5D1CEC40-9A3D-5428-AB0D-5F844D824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0914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inancial aid career ladder&#10;&#10;AI-generated content may be incorrect.">
            <a:extLst>
              <a:ext uri="{FF2B5EF4-FFF2-40B4-BE49-F238E27FC236}">
                <a16:creationId xmlns:a16="http://schemas.microsoft.com/office/drawing/2014/main" id="{B22E8143-6345-2202-04C0-363000FC3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212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2EF3F-B587-5385-5B25-A7F22B58C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spend some time getting to know current financial aid professionals! These stories showcase the wide range of backgrounds, responsibilities, and career trajectories within financial aid.</a:t>
            </a:r>
          </a:p>
          <a:p>
            <a:pPr lvl="1"/>
            <a:r>
              <a:rPr lang="en-US" dirty="0"/>
              <a:t>Entry Level: Counselor, Advisor, Specialist</a:t>
            </a:r>
          </a:p>
          <a:p>
            <a:pPr lvl="1"/>
            <a:r>
              <a:rPr lang="en-US" dirty="0"/>
              <a:t>Mid Level: Manager, Assistant/ Associate Director</a:t>
            </a:r>
          </a:p>
          <a:p>
            <a:pPr lvl="1"/>
            <a:r>
              <a:rPr lang="en-US" dirty="0"/>
              <a:t>Executive Level: Director, Executive Director, AVP, VP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5A4F11-A6F7-E44D-3D0D-5E62B828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Faces of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9092006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68905-A378-8AB7-4FE3-8FD774AF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3864-0FD0-245A-CDC0-D44E82B6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Profiles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F6170B-901C-E9DD-1424-379D6E4307BC}"/>
              </a:ext>
            </a:extLst>
          </p:cNvPr>
          <p:cNvSpPr txBox="1"/>
          <p:nvPr/>
        </p:nvSpPr>
        <p:spPr>
          <a:xfrm>
            <a:off x="1295400" y="2209800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Profiles available at </a:t>
            </a:r>
            <a:r>
              <a:rPr 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http://www.nasfaa.org/financial_aid_profiles</a:t>
            </a:r>
            <a:r>
              <a:rPr lang="en-US" sz="3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813201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73412</TotalTime>
  <Words>357</Words>
  <Application>Microsoft Macintosh PowerPoint</Application>
  <PresentationFormat>Widescreen</PresentationFormat>
  <Paragraphs>58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 Theme</vt:lpstr>
      <vt:lpstr>PowerPoint Presentation</vt:lpstr>
      <vt:lpstr>Topics We Will Discuss</vt:lpstr>
      <vt:lpstr>What is Financial Aid Administration?</vt:lpstr>
      <vt:lpstr>Why Consider a Career in Financial Aid? </vt:lpstr>
      <vt:lpstr>Prerequisites for Working in Financial Aid </vt:lpstr>
      <vt:lpstr>INSERT MAJORS GRAPHIC </vt:lpstr>
      <vt:lpstr>PowerPoint Presentation</vt:lpstr>
      <vt:lpstr>Meet the Faces of Financial Aid</vt:lpstr>
      <vt:lpstr>Insert Profiles</vt:lpstr>
      <vt:lpstr>Where to Find Financial Aid Job Postings?</vt:lpstr>
      <vt:lpstr>Interested in NASFAA Membership? </vt:lpstr>
      <vt:lpstr>Questions and 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Margot Manning</cp:lastModifiedBy>
  <cp:revision>452</cp:revision>
  <cp:lastPrinted>2023-10-03T22:41:19Z</cp:lastPrinted>
  <dcterms:created xsi:type="dcterms:W3CDTF">2013-09-17T18:31:42Z</dcterms:created>
  <dcterms:modified xsi:type="dcterms:W3CDTF">2025-06-06T20:46:59Z</dcterms:modified>
</cp:coreProperties>
</file>