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7" r:id="rId4"/>
    <p:sldId id="264" r:id="rId5"/>
    <p:sldId id="260" r:id="rId6"/>
    <p:sldId id="262" r:id="rId7"/>
    <p:sldId id="271" r:id="rId8"/>
    <p:sldId id="273" r:id="rId9"/>
    <p:sldId id="272" r:id="rId10"/>
    <p:sldId id="274" r:id="rId11"/>
    <p:sldId id="266" r:id="rId12"/>
    <p:sldId id="267" r:id="rId13"/>
    <p:sldId id="268" r:id="rId14"/>
    <p:sldId id="269" r:id="rId15"/>
    <p:sldId id="270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3484C-535F-4B48-A4FC-C30FE51278C8}" v="2" dt="2024-12-19T19:51:49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300E6-C224-459E-843A-DF20A8466F01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E97808F-3F1D-48A8-9AF0-4414C3A5E97D}">
      <dgm:prSet phldrT="[Text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Complete a FAFSA</a:t>
          </a:r>
        </a:p>
      </dgm:t>
    </dgm:pt>
    <dgm:pt modelId="{F9A44130-D1F3-41BB-AE05-571E5C24D810}" type="parTrans" cxnId="{58B142A6-41B7-4809-A3B4-008C8BFA9757}">
      <dgm:prSet/>
      <dgm:spPr/>
      <dgm:t>
        <a:bodyPr/>
        <a:lstStyle/>
        <a:p>
          <a:endParaRPr lang="en-US"/>
        </a:p>
      </dgm:t>
    </dgm:pt>
    <dgm:pt modelId="{EEE4AE84-368B-4F71-B04A-6E2C6FAA8E3B}" type="sibTrans" cxnId="{58B142A6-41B7-4809-A3B4-008C8BFA9757}">
      <dgm:prSet/>
      <dgm:spPr/>
      <dgm:t>
        <a:bodyPr/>
        <a:lstStyle/>
        <a:p>
          <a:endParaRPr lang="en-US"/>
        </a:p>
      </dgm:t>
    </dgm:pt>
    <dgm:pt modelId="{734187A2-9261-40E5-888A-DA80945F5767}">
      <dgm:prSet phldrT="[Text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Be degree-seeking</a:t>
          </a:r>
        </a:p>
      </dgm:t>
    </dgm:pt>
    <dgm:pt modelId="{E670600F-589E-4745-880E-55A385C495F8}" type="parTrans" cxnId="{D07D0BE3-1022-4C61-9AFE-8F1EAC6C3B6F}">
      <dgm:prSet/>
      <dgm:spPr/>
      <dgm:t>
        <a:bodyPr/>
        <a:lstStyle/>
        <a:p>
          <a:endParaRPr lang="en-US"/>
        </a:p>
      </dgm:t>
    </dgm:pt>
    <dgm:pt modelId="{D73489B1-3703-47FD-9A8A-6E0775D48578}" type="sibTrans" cxnId="{D07D0BE3-1022-4C61-9AFE-8F1EAC6C3B6F}">
      <dgm:prSet/>
      <dgm:spPr/>
      <dgm:t>
        <a:bodyPr/>
        <a:lstStyle/>
        <a:p>
          <a:endParaRPr lang="en-US"/>
        </a:p>
      </dgm:t>
    </dgm:pt>
    <dgm:pt modelId="{C4DABE58-567E-49BC-80E8-B3CC66E75CD1}">
      <dgm:prSet phldrT="[Text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Must be a U.S citizen or Eligible Non-citizen</a:t>
          </a:r>
        </a:p>
      </dgm:t>
    </dgm:pt>
    <dgm:pt modelId="{82098F9B-9221-4696-9513-7C68B1F92019}" type="parTrans" cxnId="{F580DC1A-11EC-451A-AE31-330C99AF4581}">
      <dgm:prSet/>
      <dgm:spPr/>
      <dgm:t>
        <a:bodyPr/>
        <a:lstStyle/>
        <a:p>
          <a:endParaRPr lang="en-US"/>
        </a:p>
      </dgm:t>
    </dgm:pt>
    <dgm:pt modelId="{AD620676-FA0B-4143-8B62-8BACC577F5E9}" type="sibTrans" cxnId="{F580DC1A-11EC-451A-AE31-330C99AF4581}">
      <dgm:prSet/>
      <dgm:spPr/>
      <dgm:t>
        <a:bodyPr/>
        <a:lstStyle/>
        <a:p>
          <a:endParaRPr lang="en-US"/>
        </a:p>
      </dgm:t>
    </dgm:pt>
    <dgm:pt modelId="{4F4DB99F-AD9B-4412-849E-2868AEA450E7}">
      <dgm:prSet phldrT="[Text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Be in pursuit of 1</a:t>
          </a:r>
          <a:r>
            <a:rPr lang="en-US" sz="2000" baseline="30000" dirty="0">
              <a:solidFill>
                <a:schemeClr val="bg1"/>
              </a:solidFill>
            </a:rPr>
            <a:t>st</a:t>
          </a:r>
          <a:r>
            <a:rPr lang="en-US" sz="2000" dirty="0">
              <a:solidFill>
                <a:schemeClr val="bg1"/>
              </a:solidFill>
            </a:rPr>
            <a:t> Bachelor’s degree</a:t>
          </a:r>
        </a:p>
      </dgm:t>
    </dgm:pt>
    <dgm:pt modelId="{DC3F9828-DE96-49F8-B6B1-91912F9FBD17}" type="parTrans" cxnId="{14372E52-BA57-467C-B002-1D7E27280AD7}">
      <dgm:prSet/>
      <dgm:spPr/>
      <dgm:t>
        <a:bodyPr/>
        <a:lstStyle/>
        <a:p>
          <a:endParaRPr lang="en-US"/>
        </a:p>
      </dgm:t>
    </dgm:pt>
    <dgm:pt modelId="{59D17460-3090-4B03-9FFF-B2A4E4844F81}" type="sibTrans" cxnId="{14372E52-BA57-467C-B002-1D7E27280AD7}">
      <dgm:prSet/>
      <dgm:spPr/>
      <dgm:t>
        <a:bodyPr/>
        <a:lstStyle/>
        <a:p>
          <a:endParaRPr lang="en-US"/>
        </a:p>
      </dgm:t>
    </dgm:pt>
    <dgm:pt modelId="{5E6A9042-472C-488C-A240-FCEF29CA9B7E}">
      <dgm:prSet phldrT="[Text]"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Have a High School Diploma or Equivalent</a:t>
          </a:r>
        </a:p>
      </dgm:t>
    </dgm:pt>
    <dgm:pt modelId="{301DB07C-616A-4336-9D51-E31F3C6F0CEB}" type="parTrans" cxnId="{BDD225C3-1665-4B9D-8DD2-DF4A158FA106}">
      <dgm:prSet/>
      <dgm:spPr/>
      <dgm:t>
        <a:bodyPr/>
        <a:lstStyle/>
        <a:p>
          <a:endParaRPr lang="en-US"/>
        </a:p>
      </dgm:t>
    </dgm:pt>
    <dgm:pt modelId="{1961907D-6B6B-41AE-9C4B-D36D961823A4}" type="sibTrans" cxnId="{BDD225C3-1665-4B9D-8DD2-DF4A158FA106}">
      <dgm:prSet/>
      <dgm:spPr/>
      <dgm:t>
        <a:bodyPr/>
        <a:lstStyle/>
        <a:p>
          <a:endParaRPr lang="en-US"/>
        </a:p>
      </dgm:t>
    </dgm:pt>
    <dgm:pt modelId="{9C23457D-F5EA-406C-BC92-2098C3911BF7}">
      <dgm:prSet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Must be meeting Satisfactory Academic Progress</a:t>
          </a:r>
        </a:p>
      </dgm:t>
    </dgm:pt>
    <dgm:pt modelId="{E8594BC9-84CA-46FF-A402-FB3B46CBBFA0}" type="parTrans" cxnId="{A6B66BEC-19E1-4FF1-A25E-1E7D018A5E1D}">
      <dgm:prSet/>
      <dgm:spPr/>
      <dgm:t>
        <a:bodyPr/>
        <a:lstStyle/>
        <a:p>
          <a:endParaRPr lang="en-US"/>
        </a:p>
      </dgm:t>
    </dgm:pt>
    <dgm:pt modelId="{EC406059-D0F5-41DD-BCA1-A82C4CEC9CD8}" type="sibTrans" cxnId="{A6B66BEC-19E1-4FF1-A25E-1E7D018A5E1D}">
      <dgm:prSet/>
      <dgm:spPr/>
      <dgm:t>
        <a:bodyPr/>
        <a:lstStyle/>
        <a:p>
          <a:endParaRPr lang="en-US"/>
        </a:p>
      </dgm:t>
    </dgm:pt>
    <dgm:pt modelId="{05F47C06-8749-457A-BCDD-9A61BC5A4492}">
      <dgm:prSet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Not have an active  default on any federal loans or have any grant overpayments</a:t>
          </a:r>
        </a:p>
      </dgm:t>
    </dgm:pt>
    <dgm:pt modelId="{C488DD95-819E-43AC-9761-90419077DBE9}" type="parTrans" cxnId="{0B3B1571-FC79-4817-BC80-3DC2492EFECE}">
      <dgm:prSet/>
      <dgm:spPr/>
      <dgm:t>
        <a:bodyPr/>
        <a:lstStyle/>
        <a:p>
          <a:endParaRPr lang="en-US"/>
        </a:p>
      </dgm:t>
    </dgm:pt>
    <dgm:pt modelId="{73EDEB7A-1380-4211-8BCF-2C6F25CCCAFB}" type="sibTrans" cxnId="{0B3B1571-FC79-4817-BC80-3DC2492EFECE}">
      <dgm:prSet/>
      <dgm:spPr/>
      <dgm:t>
        <a:bodyPr/>
        <a:lstStyle/>
        <a:p>
          <a:endParaRPr lang="en-US"/>
        </a:p>
      </dgm:t>
    </dgm:pt>
    <dgm:pt modelId="{EB922062-49E1-4BB9-BD4E-349F54DD8334}" type="pres">
      <dgm:prSet presAssocID="{386300E6-C224-459E-843A-DF20A8466F01}" presName="diagram" presStyleCnt="0">
        <dgm:presLayoutVars>
          <dgm:dir/>
          <dgm:resizeHandles val="exact"/>
        </dgm:presLayoutVars>
      </dgm:prSet>
      <dgm:spPr/>
    </dgm:pt>
    <dgm:pt modelId="{C3EED75B-B3A8-4A50-9208-90773DF04A93}" type="pres">
      <dgm:prSet presAssocID="{FE97808F-3F1D-48A8-9AF0-4414C3A5E97D}" presName="node" presStyleLbl="node1" presStyleIdx="0" presStyleCnt="7">
        <dgm:presLayoutVars>
          <dgm:bulletEnabled val="1"/>
        </dgm:presLayoutVars>
      </dgm:prSet>
      <dgm:spPr/>
    </dgm:pt>
    <dgm:pt modelId="{E23BD7AE-A767-4AB2-849E-CAF110673CC0}" type="pres">
      <dgm:prSet presAssocID="{EEE4AE84-368B-4F71-B04A-6E2C6FAA8E3B}" presName="sibTrans" presStyleCnt="0"/>
      <dgm:spPr/>
    </dgm:pt>
    <dgm:pt modelId="{6B650A61-EB70-4B2C-9414-663163502AAE}" type="pres">
      <dgm:prSet presAssocID="{734187A2-9261-40E5-888A-DA80945F5767}" presName="node" presStyleLbl="node1" presStyleIdx="1" presStyleCnt="7" custLinFactNeighborX="-1002" custLinFactNeighborY="-1671">
        <dgm:presLayoutVars>
          <dgm:bulletEnabled val="1"/>
        </dgm:presLayoutVars>
      </dgm:prSet>
      <dgm:spPr/>
    </dgm:pt>
    <dgm:pt modelId="{92AFC01E-02DB-446D-8AD0-142470CFA8B9}" type="pres">
      <dgm:prSet presAssocID="{D73489B1-3703-47FD-9A8A-6E0775D48578}" presName="sibTrans" presStyleCnt="0"/>
      <dgm:spPr/>
    </dgm:pt>
    <dgm:pt modelId="{B31CAF61-61B4-4BA5-A607-279D01CB2ED2}" type="pres">
      <dgm:prSet presAssocID="{C4DABE58-567E-49BC-80E8-B3CC66E75CD1}" presName="node" presStyleLbl="node1" presStyleIdx="2" presStyleCnt="7" custLinFactX="-100000" custLinFactY="16667" custLinFactNeighborX="-116516" custLinFactNeighborY="100000">
        <dgm:presLayoutVars>
          <dgm:bulletEnabled val="1"/>
        </dgm:presLayoutVars>
      </dgm:prSet>
      <dgm:spPr/>
    </dgm:pt>
    <dgm:pt modelId="{F57BD69E-4825-442E-B8E2-1783A246D9E5}" type="pres">
      <dgm:prSet presAssocID="{AD620676-FA0B-4143-8B62-8BACC577F5E9}" presName="sibTrans" presStyleCnt="0"/>
      <dgm:spPr/>
    </dgm:pt>
    <dgm:pt modelId="{7D8DC95E-366B-463F-B4E7-C796FD7F6FEB}" type="pres">
      <dgm:prSet presAssocID="{4F4DB99F-AD9B-4412-849E-2868AEA450E7}" presName="node" presStyleLbl="node1" presStyleIdx="3" presStyleCnt="7" custLinFactX="100000" custLinFactY="-13226" custLinFactNeighborX="119484" custLinFactNeighborY="-100000">
        <dgm:presLayoutVars>
          <dgm:bulletEnabled val="1"/>
        </dgm:presLayoutVars>
      </dgm:prSet>
      <dgm:spPr/>
    </dgm:pt>
    <dgm:pt modelId="{C6B48B06-A445-40EB-9CFB-371A3A321200}" type="pres">
      <dgm:prSet presAssocID="{59D17460-3090-4B03-9FFF-B2A4E4844F81}" presName="sibTrans" presStyleCnt="0"/>
      <dgm:spPr/>
    </dgm:pt>
    <dgm:pt modelId="{EC0F4343-659B-4387-9EF0-B94E2AD472BD}" type="pres">
      <dgm:prSet presAssocID="{5E6A9042-472C-488C-A240-FCEF29CA9B7E}" presName="node" presStyleLbl="node1" presStyleIdx="4" presStyleCnt="7">
        <dgm:presLayoutVars>
          <dgm:bulletEnabled val="1"/>
        </dgm:presLayoutVars>
      </dgm:prSet>
      <dgm:spPr/>
    </dgm:pt>
    <dgm:pt modelId="{95D909D6-D0A7-4F8A-8F28-01B0F8CF53B1}" type="pres">
      <dgm:prSet presAssocID="{1961907D-6B6B-41AE-9C4B-D36D961823A4}" presName="sibTrans" presStyleCnt="0"/>
      <dgm:spPr/>
    </dgm:pt>
    <dgm:pt modelId="{652491F9-383B-413D-981C-9B670085334E}" type="pres">
      <dgm:prSet presAssocID="{9C23457D-F5EA-406C-BC92-2098C3911BF7}" presName="node" presStyleLbl="node1" presStyleIdx="5" presStyleCnt="7">
        <dgm:presLayoutVars>
          <dgm:bulletEnabled val="1"/>
        </dgm:presLayoutVars>
      </dgm:prSet>
      <dgm:spPr/>
    </dgm:pt>
    <dgm:pt modelId="{0C4B2FCA-1D35-454E-8ECF-97B99848AA0B}" type="pres">
      <dgm:prSet presAssocID="{EC406059-D0F5-41DD-BCA1-A82C4CEC9CD8}" presName="sibTrans" presStyleCnt="0"/>
      <dgm:spPr/>
    </dgm:pt>
    <dgm:pt modelId="{E20598CA-C0BA-4265-9FD3-3E859FB353DD}" type="pres">
      <dgm:prSet presAssocID="{05F47C06-8749-457A-BCDD-9A61BC5A4492}" presName="node" presStyleLbl="node1" presStyleIdx="6" presStyleCnt="7" custScaleX="104550" custScaleY="118172" custLinFactNeighborY="-6126">
        <dgm:presLayoutVars>
          <dgm:bulletEnabled val="1"/>
        </dgm:presLayoutVars>
      </dgm:prSet>
      <dgm:spPr/>
    </dgm:pt>
  </dgm:ptLst>
  <dgm:cxnLst>
    <dgm:cxn modelId="{F580DC1A-11EC-451A-AE31-330C99AF4581}" srcId="{386300E6-C224-459E-843A-DF20A8466F01}" destId="{C4DABE58-567E-49BC-80E8-B3CC66E75CD1}" srcOrd="2" destOrd="0" parTransId="{82098F9B-9221-4696-9513-7C68B1F92019}" sibTransId="{AD620676-FA0B-4143-8B62-8BACC577F5E9}"/>
    <dgm:cxn modelId="{F42D0722-81CE-4B1C-9A85-05362939C4B0}" type="presOf" srcId="{4F4DB99F-AD9B-4412-849E-2868AEA450E7}" destId="{7D8DC95E-366B-463F-B4E7-C796FD7F6FEB}" srcOrd="0" destOrd="0" presId="urn:microsoft.com/office/officeart/2005/8/layout/default"/>
    <dgm:cxn modelId="{915D272E-901F-4946-80A1-9EE9C0CA67DC}" type="presOf" srcId="{FE97808F-3F1D-48A8-9AF0-4414C3A5E97D}" destId="{C3EED75B-B3A8-4A50-9208-90773DF04A93}" srcOrd="0" destOrd="0" presId="urn:microsoft.com/office/officeart/2005/8/layout/default"/>
    <dgm:cxn modelId="{7CFAEE32-C0EE-483C-BCA6-EB79B5B2448D}" type="presOf" srcId="{734187A2-9261-40E5-888A-DA80945F5767}" destId="{6B650A61-EB70-4B2C-9414-663163502AAE}" srcOrd="0" destOrd="0" presId="urn:microsoft.com/office/officeart/2005/8/layout/default"/>
    <dgm:cxn modelId="{58471445-F632-4A50-B411-3DC3DA48FAC3}" type="presOf" srcId="{9C23457D-F5EA-406C-BC92-2098C3911BF7}" destId="{652491F9-383B-413D-981C-9B670085334E}" srcOrd="0" destOrd="0" presId="urn:microsoft.com/office/officeart/2005/8/layout/default"/>
    <dgm:cxn modelId="{5D6E6966-C5E8-4B73-8B07-46F9F9956F01}" type="presOf" srcId="{386300E6-C224-459E-843A-DF20A8466F01}" destId="{EB922062-49E1-4BB9-BD4E-349F54DD8334}" srcOrd="0" destOrd="0" presId="urn:microsoft.com/office/officeart/2005/8/layout/default"/>
    <dgm:cxn modelId="{0B3B1571-FC79-4817-BC80-3DC2492EFECE}" srcId="{386300E6-C224-459E-843A-DF20A8466F01}" destId="{05F47C06-8749-457A-BCDD-9A61BC5A4492}" srcOrd="6" destOrd="0" parTransId="{C488DD95-819E-43AC-9761-90419077DBE9}" sibTransId="{73EDEB7A-1380-4211-8BCF-2C6F25CCCAFB}"/>
    <dgm:cxn modelId="{14372E52-BA57-467C-B002-1D7E27280AD7}" srcId="{386300E6-C224-459E-843A-DF20A8466F01}" destId="{4F4DB99F-AD9B-4412-849E-2868AEA450E7}" srcOrd="3" destOrd="0" parTransId="{DC3F9828-DE96-49F8-B6B1-91912F9FBD17}" sibTransId="{59D17460-3090-4B03-9FFF-B2A4E4844F81}"/>
    <dgm:cxn modelId="{58B142A6-41B7-4809-A3B4-008C8BFA9757}" srcId="{386300E6-C224-459E-843A-DF20A8466F01}" destId="{FE97808F-3F1D-48A8-9AF0-4414C3A5E97D}" srcOrd="0" destOrd="0" parTransId="{F9A44130-D1F3-41BB-AE05-571E5C24D810}" sibTransId="{EEE4AE84-368B-4F71-B04A-6E2C6FAA8E3B}"/>
    <dgm:cxn modelId="{BDD225C3-1665-4B9D-8DD2-DF4A158FA106}" srcId="{386300E6-C224-459E-843A-DF20A8466F01}" destId="{5E6A9042-472C-488C-A240-FCEF29CA9B7E}" srcOrd="4" destOrd="0" parTransId="{301DB07C-616A-4336-9D51-E31F3C6F0CEB}" sibTransId="{1961907D-6B6B-41AE-9C4B-D36D961823A4}"/>
    <dgm:cxn modelId="{B90441C8-5BAD-4C73-ACD7-1B44752FB36A}" type="presOf" srcId="{5E6A9042-472C-488C-A240-FCEF29CA9B7E}" destId="{EC0F4343-659B-4387-9EF0-B94E2AD472BD}" srcOrd="0" destOrd="0" presId="urn:microsoft.com/office/officeart/2005/8/layout/default"/>
    <dgm:cxn modelId="{D07D0BE3-1022-4C61-9AFE-8F1EAC6C3B6F}" srcId="{386300E6-C224-459E-843A-DF20A8466F01}" destId="{734187A2-9261-40E5-888A-DA80945F5767}" srcOrd="1" destOrd="0" parTransId="{E670600F-589E-4745-880E-55A385C495F8}" sibTransId="{D73489B1-3703-47FD-9A8A-6E0775D48578}"/>
    <dgm:cxn modelId="{4E28D4E4-B9DC-40E9-8371-202D157C9E93}" type="presOf" srcId="{05F47C06-8749-457A-BCDD-9A61BC5A4492}" destId="{E20598CA-C0BA-4265-9FD3-3E859FB353DD}" srcOrd="0" destOrd="0" presId="urn:microsoft.com/office/officeart/2005/8/layout/default"/>
    <dgm:cxn modelId="{A6B66BEC-19E1-4FF1-A25E-1E7D018A5E1D}" srcId="{386300E6-C224-459E-843A-DF20A8466F01}" destId="{9C23457D-F5EA-406C-BC92-2098C3911BF7}" srcOrd="5" destOrd="0" parTransId="{E8594BC9-84CA-46FF-A402-FB3B46CBBFA0}" sibTransId="{EC406059-D0F5-41DD-BCA1-A82C4CEC9CD8}"/>
    <dgm:cxn modelId="{A2EF1EF9-23F4-45AD-8D54-969469003204}" type="presOf" srcId="{C4DABE58-567E-49BC-80E8-B3CC66E75CD1}" destId="{B31CAF61-61B4-4BA5-A607-279D01CB2ED2}" srcOrd="0" destOrd="0" presId="urn:microsoft.com/office/officeart/2005/8/layout/default"/>
    <dgm:cxn modelId="{0B37B02C-8306-4F79-B6FF-F5E706D1FBB0}" type="presParOf" srcId="{EB922062-49E1-4BB9-BD4E-349F54DD8334}" destId="{C3EED75B-B3A8-4A50-9208-90773DF04A93}" srcOrd="0" destOrd="0" presId="urn:microsoft.com/office/officeart/2005/8/layout/default"/>
    <dgm:cxn modelId="{389F29F0-A08A-4A0C-9A2F-00AD59D3413C}" type="presParOf" srcId="{EB922062-49E1-4BB9-BD4E-349F54DD8334}" destId="{E23BD7AE-A767-4AB2-849E-CAF110673CC0}" srcOrd="1" destOrd="0" presId="urn:microsoft.com/office/officeart/2005/8/layout/default"/>
    <dgm:cxn modelId="{97BFD0D4-DFF4-424C-8DC7-B854B869E958}" type="presParOf" srcId="{EB922062-49E1-4BB9-BD4E-349F54DD8334}" destId="{6B650A61-EB70-4B2C-9414-663163502AAE}" srcOrd="2" destOrd="0" presId="urn:microsoft.com/office/officeart/2005/8/layout/default"/>
    <dgm:cxn modelId="{40AECF43-B82B-486A-A0AE-B79AA0780804}" type="presParOf" srcId="{EB922062-49E1-4BB9-BD4E-349F54DD8334}" destId="{92AFC01E-02DB-446D-8AD0-142470CFA8B9}" srcOrd="3" destOrd="0" presId="urn:microsoft.com/office/officeart/2005/8/layout/default"/>
    <dgm:cxn modelId="{D98F5B1C-A8BB-4E5D-BEAF-7B032FB697CE}" type="presParOf" srcId="{EB922062-49E1-4BB9-BD4E-349F54DD8334}" destId="{B31CAF61-61B4-4BA5-A607-279D01CB2ED2}" srcOrd="4" destOrd="0" presId="urn:microsoft.com/office/officeart/2005/8/layout/default"/>
    <dgm:cxn modelId="{3D8CF249-5847-4C8C-9052-46DFFB07D219}" type="presParOf" srcId="{EB922062-49E1-4BB9-BD4E-349F54DD8334}" destId="{F57BD69E-4825-442E-B8E2-1783A246D9E5}" srcOrd="5" destOrd="0" presId="urn:microsoft.com/office/officeart/2005/8/layout/default"/>
    <dgm:cxn modelId="{882914D9-5500-4DB7-A685-5EE5AD023A59}" type="presParOf" srcId="{EB922062-49E1-4BB9-BD4E-349F54DD8334}" destId="{7D8DC95E-366B-463F-B4E7-C796FD7F6FEB}" srcOrd="6" destOrd="0" presId="urn:microsoft.com/office/officeart/2005/8/layout/default"/>
    <dgm:cxn modelId="{0A7991BE-2726-4D37-8349-10B3A40AD0F9}" type="presParOf" srcId="{EB922062-49E1-4BB9-BD4E-349F54DD8334}" destId="{C6B48B06-A445-40EB-9CFB-371A3A321200}" srcOrd="7" destOrd="0" presId="urn:microsoft.com/office/officeart/2005/8/layout/default"/>
    <dgm:cxn modelId="{20AD6969-B8AD-41A1-B785-20A57657EB18}" type="presParOf" srcId="{EB922062-49E1-4BB9-BD4E-349F54DD8334}" destId="{EC0F4343-659B-4387-9EF0-B94E2AD472BD}" srcOrd="8" destOrd="0" presId="urn:microsoft.com/office/officeart/2005/8/layout/default"/>
    <dgm:cxn modelId="{7E54B1DA-4FED-4C6A-A638-277D3915191D}" type="presParOf" srcId="{EB922062-49E1-4BB9-BD4E-349F54DD8334}" destId="{95D909D6-D0A7-4F8A-8F28-01B0F8CF53B1}" srcOrd="9" destOrd="0" presId="urn:microsoft.com/office/officeart/2005/8/layout/default"/>
    <dgm:cxn modelId="{5B7FD539-4EE1-42E1-9B84-31304CD653A3}" type="presParOf" srcId="{EB922062-49E1-4BB9-BD4E-349F54DD8334}" destId="{652491F9-383B-413D-981C-9B670085334E}" srcOrd="10" destOrd="0" presId="urn:microsoft.com/office/officeart/2005/8/layout/default"/>
    <dgm:cxn modelId="{B75E2F9B-F9AA-43E7-8A7D-7CC390EE441D}" type="presParOf" srcId="{EB922062-49E1-4BB9-BD4E-349F54DD8334}" destId="{0C4B2FCA-1D35-454E-8ECF-97B99848AA0B}" srcOrd="11" destOrd="0" presId="urn:microsoft.com/office/officeart/2005/8/layout/default"/>
    <dgm:cxn modelId="{87AD80AE-B4B7-4D68-B401-3921D976E9C2}" type="presParOf" srcId="{EB922062-49E1-4BB9-BD4E-349F54DD8334}" destId="{E20598CA-C0BA-4265-9FD3-3E859FB353D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ED75B-B3A8-4A50-9208-90773DF04A93}">
      <dsp:nvSpPr>
        <dsp:cNvPr id="0" name=""/>
        <dsp:cNvSpPr/>
      </dsp:nvSpPr>
      <dsp:spPr>
        <a:xfrm>
          <a:off x="1048921" y="510"/>
          <a:ext cx="2870210" cy="1722126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Complete a FAFSA</a:t>
          </a:r>
        </a:p>
      </dsp:txBody>
      <dsp:txXfrm>
        <a:off x="1048921" y="510"/>
        <a:ext cx="2870210" cy="1722126"/>
      </dsp:txXfrm>
    </dsp:sp>
    <dsp:sp modelId="{6B650A61-EB70-4B2C-9414-663163502AAE}">
      <dsp:nvSpPr>
        <dsp:cNvPr id="0" name=""/>
        <dsp:cNvSpPr/>
      </dsp:nvSpPr>
      <dsp:spPr>
        <a:xfrm>
          <a:off x="4177393" y="0"/>
          <a:ext cx="2870210" cy="1722126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Be degree-seeking</a:t>
          </a:r>
        </a:p>
      </dsp:txBody>
      <dsp:txXfrm>
        <a:off x="4177393" y="0"/>
        <a:ext cx="2870210" cy="1722126"/>
      </dsp:txXfrm>
    </dsp:sp>
    <dsp:sp modelId="{B31CAF61-61B4-4BA5-A607-279D01CB2ED2}">
      <dsp:nvSpPr>
        <dsp:cNvPr id="0" name=""/>
        <dsp:cNvSpPr/>
      </dsp:nvSpPr>
      <dsp:spPr>
        <a:xfrm>
          <a:off x="1148919" y="2009663"/>
          <a:ext cx="2870210" cy="1722126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Must be a U.S citizen or Eligible Non-citizen</a:t>
          </a:r>
        </a:p>
      </dsp:txBody>
      <dsp:txXfrm>
        <a:off x="1148919" y="2009663"/>
        <a:ext cx="2870210" cy="1722126"/>
      </dsp:txXfrm>
    </dsp:sp>
    <dsp:sp modelId="{7D8DC95E-366B-463F-B4E7-C796FD7F6FEB}">
      <dsp:nvSpPr>
        <dsp:cNvPr id="0" name=""/>
        <dsp:cNvSpPr/>
      </dsp:nvSpPr>
      <dsp:spPr>
        <a:xfrm>
          <a:off x="7348573" y="59763"/>
          <a:ext cx="2870210" cy="1722126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Be in pursuit of 1</a:t>
          </a:r>
          <a:r>
            <a:rPr lang="en-US" sz="2000" kern="1200" baseline="30000" dirty="0">
              <a:solidFill>
                <a:schemeClr val="bg1"/>
              </a:solidFill>
            </a:rPr>
            <a:t>st</a:t>
          </a:r>
          <a:r>
            <a:rPr lang="en-US" sz="2000" kern="1200" dirty="0">
              <a:solidFill>
                <a:schemeClr val="bg1"/>
              </a:solidFill>
            </a:rPr>
            <a:t> Bachelor’s degree</a:t>
          </a:r>
        </a:p>
      </dsp:txBody>
      <dsp:txXfrm>
        <a:off x="7348573" y="59763"/>
        <a:ext cx="2870210" cy="1722126"/>
      </dsp:txXfrm>
    </dsp:sp>
    <dsp:sp modelId="{EC0F4343-659B-4387-9EF0-B94E2AD472BD}">
      <dsp:nvSpPr>
        <dsp:cNvPr id="0" name=""/>
        <dsp:cNvSpPr/>
      </dsp:nvSpPr>
      <dsp:spPr>
        <a:xfrm>
          <a:off x="4206152" y="2009658"/>
          <a:ext cx="2870210" cy="1722126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Have a High School Diploma or Equivalent</a:t>
          </a:r>
        </a:p>
      </dsp:txBody>
      <dsp:txXfrm>
        <a:off x="4206152" y="2009658"/>
        <a:ext cx="2870210" cy="1722126"/>
      </dsp:txXfrm>
    </dsp:sp>
    <dsp:sp modelId="{652491F9-383B-413D-981C-9B670085334E}">
      <dsp:nvSpPr>
        <dsp:cNvPr id="0" name=""/>
        <dsp:cNvSpPr/>
      </dsp:nvSpPr>
      <dsp:spPr>
        <a:xfrm>
          <a:off x="7363384" y="2009658"/>
          <a:ext cx="2870210" cy="1722126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Must be meeting Satisfactory Academic Progress</a:t>
          </a:r>
        </a:p>
      </dsp:txBody>
      <dsp:txXfrm>
        <a:off x="7363384" y="2009658"/>
        <a:ext cx="2870210" cy="1722126"/>
      </dsp:txXfrm>
    </dsp:sp>
    <dsp:sp modelId="{E20598CA-C0BA-4265-9FD3-3E859FB353DD}">
      <dsp:nvSpPr>
        <dsp:cNvPr id="0" name=""/>
        <dsp:cNvSpPr/>
      </dsp:nvSpPr>
      <dsp:spPr>
        <a:xfrm>
          <a:off x="4140855" y="3913307"/>
          <a:ext cx="3000804" cy="2035070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Not have an active  default on any federal loans or have any grant overpayments</a:t>
          </a:r>
        </a:p>
      </dsp:txBody>
      <dsp:txXfrm>
        <a:off x="4140855" y="3913307"/>
        <a:ext cx="3000804" cy="2035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34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213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62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3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1/30/2025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1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278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9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37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6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9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3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u.edu/finaid/types-of-aid/grants/" TargetMode="External"/><Relationship Id="rId2" Type="http://schemas.openxmlformats.org/officeDocument/2006/relationships/hyperlink" Target="https://studentaid.gov/understand-aid/types/grants/pe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saintm@fau.edu" TargetMode="External"/><Relationship Id="rId4" Type="http://schemas.openxmlformats.org/officeDocument/2006/relationships/hyperlink" Target="mailto:carissaperry@fa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0A4E3B-72B8-8713-AC45-888CBEFBD4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294" r="-1" b="6415"/>
          <a:stretch/>
        </p:blipFill>
        <p:spPr>
          <a:xfrm>
            <a:off x="1524" y="-176971"/>
            <a:ext cx="12188952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99CDC7F-9CF7-88FB-9E20-E838357DB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734" y="1685677"/>
            <a:ext cx="4953365" cy="236267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2024-2025 Pell Grant Updates</a:t>
            </a:r>
          </a:p>
        </p:txBody>
      </p:sp>
    </p:spTree>
    <p:extLst>
      <p:ext uri="{BB962C8B-B14F-4D97-AF65-F5344CB8AC3E}">
        <p14:creationId xmlns:p14="http://schemas.microsoft.com/office/powerpoint/2010/main" val="1255298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02142-685C-B691-3C1C-31C32654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Enrollment Intensity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EC5C7-6B55-71A6-15D2-AA7A014AE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808" y="2459759"/>
            <a:ext cx="9937463" cy="3837801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/>
              <a:t>Enrollment Intensity is the percentage of full-time enrollment at which a student is enrolled, rounded to the nearest whole percent.</a:t>
            </a:r>
          </a:p>
          <a:p>
            <a:pPr algn="ctr"/>
            <a:r>
              <a:rPr lang="en-US" dirty="0"/>
              <a:t>Initial awards are typically based on an assumption of 100% Enrollment Intensity</a:t>
            </a:r>
          </a:p>
          <a:p>
            <a:pPr algn="ctr"/>
            <a:r>
              <a:rPr lang="en-US" dirty="0"/>
              <a:t>Actual awards and disbursement amounts are typically calculated after drop/add</a:t>
            </a:r>
          </a:p>
          <a:p>
            <a:pPr algn="ctr"/>
            <a:r>
              <a:rPr lang="en-US" dirty="0"/>
              <a:t>Enrollment Intensity has replaced the full-time, ¾ time, half-time, and less-than half-time student enrollment tiers previously used to help determine a Pell Grant award.</a:t>
            </a:r>
          </a:p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ENROLLMENT INTENSITY ONLY APPLIES TO THE PELL GRANT AWARD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862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66F28-3722-9044-78A0-B659274D4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176982"/>
            <a:ext cx="8770571" cy="13126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Enrollment Intensity</a:t>
            </a:r>
            <a:br>
              <a:rPr lang="en-US" dirty="0"/>
            </a:br>
            <a:r>
              <a:rPr lang="en-US" dirty="0"/>
              <a:t>(</a:t>
            </a:r>
            <a:r>
              <a:rPr lang="en-US" sz="2700" dirty="0"/>
              <a:t>Current Terminology</a:t>
            </a:r>
            <a:r>
              <a:rPr lang="en-US" dirty="0"/>
              <a:t>)</a:t>
            </a:r>
          </a:p>
        </p:txBody>
      </p:sp>
      <p:pic>
        <p:nvPicPr>
          <p:cNvPr id="4" name="Content Placeholder 10">
            <a:extLst>
              <a:ext uri="{FF2B5EF4-FFF2-40B4-BE49-F238E27FC236}">
                <a16:creationId xmlns:a16="http://schemas.microsoft.com/office/drawing/2014/main" id="{35FC9F0B-B19A-2E00-CCEE-8F46F66B6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142" y="2197510"/>
            <a:ext cx="10412361" cy="435077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DE422C-9115-5EBB-0569-6C7CABAF8C60}"/>
              </a:ext>
            </a:extLst>
          </p:cNvPr>
          <p:cNvSpPr txBox="1"/>
          <p:nvPr/>
        </p:nvSpPr>
        <p:spPr>
          <a:xfrm>
            <a:off x="1725561" y="1769806"/>
            <a:ext cx="9247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ENROLLMENT INTENSITY ONLY APPLIES TO THE PELL GRANT AWARD</a:t>
            </a:r>
          </a:p>
        </p:txBody>
      </p:sp>
    </p:spTree>
    <p:extLst>
      <p:ext uri="{BB962C8B-B14F-4D97-AF65-F5344CB8AC3E}">
        <p14:creationId xmlns:p14="http://schemas.microsoft.com/office/powerpoint/2010/main" val="230152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B7258-95A3-0D45-E5A1-734048CF7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3479" y="929148"/>
            <a:ext cx="8770571" cy="105007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/>
              <a:t>Enrollment Intensity</a:t>
            </a:r>
            <a:br>
              <a:rPr lang="en-US" dirty="0"/>
            </a:br>
            <a:r>
              <a:rPr lang="en-US" sz="2700" dirty="0"/>
              <a:t>(Current Terminology)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301AB44F-DAF9-1D3F-BA03-942F8211D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652" y="2330245"/>
            <a:ext cx="10382864" cy="3923071"/>
          </a:xfrm>
        </p:spPr>
      </p:pic>
    </p:spTree>
    <p:extLst>
      <p:ext uri="{BB962C8B-B14F-4D97-AF65-F5344CB8AC3E}">
        <p14:creationId xmlns:p14="http://schemas.microsoft.com/office/powerpoint/2010/main" val="247270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B1FB-31BB-A404-2F34-3042E52B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Enrollment Intensity Math</a:t>
            </a:r>
            <a:br>
              <a:rPr lang="en-US" dirty="0"/>
            </a:br>
            <a:r>
              <a:rPr lang="en-US" sz="2000" dirty="0"/>
              <a:t>Example: 7 credits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3BD8-97CF-F788-A742-7482C219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362" y="2312276"/>
            <a:ext cx="9955162" cy="39262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$7,395 (annual award amount) x .58 (58% Enrollment Intensity)/2 (semesters)= $2,144.55 (must round up to nearest round number) so the disbursement amount of Pell is </a:t>
            </a:r>
            <a:r>
              <a:rPr lang="en-US" b="1" dirty="0">
                <a:solidFill>
                  <a:srgbClr val="FF0000"/>
                </a:solidFill>
              </a:rPr>
              <a:t>$2,145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$3,698 (amount awarded for the term) x .58 (58% Enrollment Intensity)= $2,144.84 (must round up to nearest round number) so the disbursement amount of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Pell is </a:t>
            </a:r>
            <a:r>
              <a:rPr lang="en-US" b="1" dirty="0">
                <a:solidFill>
                  <a:srgbClr val="FF0000"/>
                </a:solidFill>
              </a:rPr>
              <a:t>$2,145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2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112C7-65C4-DC8B-E451-A640B3A6D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Enrollment Intensity Math</a:t>
            </a:r>
            <a:br>
              <a:rPr lang="en-US" dirty="0"/>
            </a:br>
            <a:r>
              <a:rPr lang="en-US" sz="2400" dirty="0"/>
              <a:t>Example: 6 credits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FD9F9-B9CE-B846-4773-54C0C7569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304" y="2341773"/>
            <a:ext cx="9878470" cy="36515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$7,395 (annual award amount) x .50 (50% Enrollment Intensity)/2 (semesters)= $1,848.75 (must round up to nearest round number) so the disbursement amount of Pell is </a:t>
            </a:r>
            <a:r>
              <a:rPr lang="en-US" b="1" dirty="0">
                <a:solidFill>
                  <a:srgbClr val="FF0000"/>
                </a:solidFill>
              </a:rPr>
              <a:t>$1,849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$3,698 (amount awarded for the term) x .50 (50% Enrollment Intensity)= </a:t>
            </a:r>
            <a:r>
              <a:rPr lang="en-US" b="1" dirty="0">
                <a:solidFill>
                  <a:srgbClr val="FF0000"/>
                </a:solidFill>
              </a:rPr>
              <a:t>$1,849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501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C88BD-379E-1D19-D628-12BB15619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865" y="442220"/>
            <a:ext cx="9940411" cy="1345269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Year-round Pell (YRP) Grant:  Summer 2025 and beyond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01D1C-F1B0-C6AA-1D44-4B969571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632" y="2312276"/>
            <a:ext cx="10309123" cy="41035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Year-round Pell Grant:  students may be eligible to receive up to 150% of their scheduled annual award. This the includes the Fall, Spring and Summer semesters.</a:t>
            </a:r>
          </a:p>
          <a:p>
            <a:r>
              <a:rPr lang="en-US" dirty="0"/>
              <a:t>Change:  starting with Summer 2025, there is no longer a minimum number of credits required to receive YRP. (Students previously had to be enrolled at least halftime in Summer to qualify.)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i="1" dirty="0"/>
              <a:t>Keep in mind  that with Enrollment Intensity, the percentages range from 100% down to 8% (12 or more credits to 1 credit)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i="1" dirty="0"/>
              <a:t>LEU and degree applicability etc. may impact actual award and disbursement amounts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6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7DF9D-78F1-924D-9453-327E2EAC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3195C-7E52-C894-8A47-1FADCB571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additional information, visit: </a:t>
            </a:r>
            <a:r>
              <a:rPr lang="en-US" dirty="0">
                <a:hlinkClick r:id="rId2"/>
              </a:rPr>
              <a:t>https://studentaid.gov/understand-aid/types/grants/pell</a:t>
            </a:r>
            <a:endParaRPr lang="en-US" dirty="0"/>
          </a:p>
          <a:p>
            <a:r>
              <a:rPr lang="en-US" dirty="0">
                <a:hlinkClick r:id="rId3"/>
              </a:rPr>
              <a:t>https://www.fau.edu/finaid/types-of-aid/grants/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PowerPoint created by:</a:t>
            </a:r>
          </a:p>
          <a:p>
            <a:r>
              <a:rPr lang="en-US" dirty="0"/>
              <a:t>Carissa Perry  </a:t>
            </a:r>
            <a:r>
              <a:rPr lang="en-US" dirty="0">
                <a:hlinkClick r:id="rId4"/>
              </a:rPr>
              <a:t>carissaperry@fau.edu</a:t>
            </a:r>
            <a:r>
              <a:rPr lang="en-US" dirty="0"/>
              <a:t> and Egan Saint-Michael </a:t>
            </a:r>
            <a:r>
              <a:rPr lang="en-US" dirty="0">
                <a:hlinkClick r:id="rId5"/>
              </a:rPr>
              <a:t>esaintm@fau.edu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3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9692E-AD74-D2B7-5F91-0206824B6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FAFSA SIMPLIFICATION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69B2E-4C11-199D-D9BE-0BE861C04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FAFSA Simplification Act represents a significant overhaul of the federal student aid process, including the FAFSA form, need analysis, and numerous regulations and guidance for schools that participate in the Title IV programs. </a:t>
            </a:r>
          </a:p>
          <a:p>
            <a:r>
              <a:rPr lang="en-US" dirty="0"/>
              <a:t>It was designed to be, as its name implies, a simpler and shorter experience for students and parents</a:t>
            </a:r>
            <a:r>
              <a:rPr lang="en-US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7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CC8B4-2403-7A23-3408-3AFD7978F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Terminology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976DEC4-332F-13F9-A521-9ED9EC926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312988"/>
            <a:ext cx="8769350" cy="3651250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 Aid Index (SAI) replaces EFC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Enrollment Intensity replaces enrollment tiers e.g., halftime, fulltime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Federal Tax Index (FTI)= Federal Tax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Maximum Pell Grant aka Max 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Minimum Pell Grant aka Min Pell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Calculated Pell Grant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DDX replaces IRS DRT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Contributor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7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28243-E423-FA21-A18B-66470C270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090" y="191729"/>
            <a:ext cx="9527457" cy="20205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The Federal Pell Grant is considered an entitlement</a:t>
            </a:r>
            <a:br>
              <a:rPr lang="en-US" sz="3200" b="1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921B7-5141-497E-7E92-7FB129073A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i="1" dirty="0"/>
              <a:t>If the student meets the eligibility criteria, they are entitled to receive the full amount of the Pell grant they qualify for.  </a:t>
            </a: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63BE91F-81E8-F693-FC03-4601F48755D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66568" y="2438400"/>
            <a:ext cx="4572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96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01DE15B-6BD0-DCAD-0E35-655B156F5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5113320"/>
              </p:ext>
            </p:extLst>
          </p:nvPr>
        </p:nvGraphicFramePr>
        <p:xfrm>
          <a:off x="575187" y="936348"/>
          <a:ext cx="11282516" cy="6054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DC8F573-5421-0EA2-4B91-2F51F6C143A1}"/>
              </a:ext>
            </a:extLst>
          </p:cNvPr>
          <p:cNvSpPr txBox="1"/>
          <p:nvPr/>
        </p:nvSpPr>
        <p:spPr>
          <a:xfrm>
            <a:off x="334296" y="258384"/>
            <a:ext cx="11282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General Eligibility Requirements for the Pell Grant</a:t>
            </a:r>
          </a:p>
        </p:txBody>
      </p:sp>
    </p:spTree>
    <p:extLst>
      <p:ext uri="{BB962C8B-B14F-4D97-AF65-F5344CB8AC3E}">
        <p14:creationId xmlns:p14="http://schemas.microsoft.com/office/powerpoint/2010/main" val="1065052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DE1A6-473A-567C-B874-76448A86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SAI and Pell Grant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5C2A7-0405-91B0-E931-CD7880F40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361" y="2241936"/>
            <a:ext cx="10161639" cy="417384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are 3 ways a student may qualify for a Pell Grant award beginning in the 2024-2025 aid year:</a:t>
            </a:r>
          </a:p>
          <a:p>
            <a:r>
              <a:rPr lang="en-US" dirty="0"/>
              <a:t>	Maximum Pell Grant or Max Pell </a:t>
            </a:r>
          </a:p>
          <a:p>
            <a:r>
              <a:rPr lang="en-US" dirty="0"/>
              <a:t>	Calculated Pell Grant, based on SAI</a:t>
            </a:r>
          </a:p>
          <a:p>
            <a:r>
              <a:rPr lang="en-US" dirty="0"/>
              <a:t>	Minimum Pell Grant or Min Pell </a:t>
            </a:r>
          </a:p>
          <a:p>
            <a:r>
              <a:rPr lang="en-US" dirty="0"/>
              <a:t>The federal government </a:t>
            </a:r>
            <a:r>
              <a:rPr lang="en-US"/>
              <a:t>uses the data </a:t>
            </a:r>
            <a:r>
              <a:rPr lang="en-US" dirty="0"/>
              <a:t>provided by the student </a:t>
            </a:r>
            <a:r>
              <a:rPr lang="en-US"/>
              <a:t>and contributor(s) </a:t>
            </a:r>
            <a:r>
              <a:rPr lang="en-US" dirty="0"/>
              <a:t>on the FAFSA application to determine Max, Calculated, or Min Pell eligibility</a:t>
            </a:r>
          </a:p>
        </p:txBody>
      </p:sp>
    </p:spTree>
    <p:extLst>
      <p:ext uri="{BB962C8B-B14F-4D97-AF65-F5344CB8AC3E}">
        <p14:creationId xmlns:p14="http://schemas.microsoft.com/office/powerpoint/2010/main" val="1914933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5EC0-3424-37C3-9FDA-BB115278C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Max Pell Grant:  (SAI -1,500 to 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99F39-801F-C3EA-D32E-63D43EAA6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852" y="2507226"/>
            <a:ext cx="9719187" cy="345655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Maximum annual Pell award for the 2024-2025 year is $7,395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may qualify for Max Pell Grant based on family size, AGI, tax filing status, and poverty guidelines for their states.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4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8281-2E68-128D-599A-5AC508AF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613" y="442220"/>
            <a:ext cx="9822425" cy="1345269"/>
          </a:xfrm>
        </p:spPr>
        <p:txBody>
          <a:bodyPr/>
          <a:lstStyle/>
          <a:p>
            <a:pPr algn="ctr"/>
            <a:r>
              <a:rPr lang="en-US" dirty="0"/>
              <a:t>Calculated Pell (SAI 1 to 6,655)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1F80-3FE5-4CC3-9394-58DC467F5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653" y="2312276"/>
            <a:ext cx="10397612" cy="365150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may still qualify for a Pell Grant even if they do not qualify for a Max Pell Grant IF their calculated SAI is less than the maximum Pell Grant award for the award year. 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Max Pell Award Amount – SAI=Award amount (rounded to the nearest 5) </a:t>
            </a:r>
            <a:r>
              <a:rPr lang="en-US" b="1" dirty="0"/>
              <a:t>but it cannot be any lower than the Min Pell amount ($740).</a:t>
            </a:r>
          </a:p>
          <a:p>
            <a:pPr algn="ctr"/>
            <a:r>
              <a:rPr lang="en-US" dirty="0"/>
              <a:t>Example:</a:t>
            </a:r>
          </a:p>
          <a:p>
            <a:pPr algn="ctr"/>
            <a:r>
              <a:rPr lang="en-US" dirty="0"/>
              <a:t>$7,395 -5,877= $1,518 (remember to round up to the nearest 5) </a:t>
            </a:r>
          </a:p>
          <a:p>
            <a:pPr algn="ctr"/>
            <a:r>
              <a:rPr lang="en-US" dirty="0"/>
              <a:t>The 2024-2025 annual Pell Grant award amount is $1,520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4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7FD3-85F0-8B8A-E474-C8729667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442220"/>
            <a:ext cx="10014154" cy="134526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Min Pell (Variable SAI figures)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9806C-17C9-DF32-84C6-C6742651D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45" y="2312275"/>
            <a:ext cx="10441857" cy="376405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student who does not qualify for a Max Pell Grant nor for a Calculated Pell Grant.</a:t>
            </a:r>
          </a:p>
          <a:p>
            <a:pPr lvl="1"/>
            <a:r>
              <a:rPr lang="en-US" dirty="0"/>
              <a:t>	The student still may be eligible for a Pell Grant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Min Pell Grant is 10% of the Max Pell Grant Award i.e. $740</a:t>
            </a:r>
          </a:p>
          <a:p>
            <a:pPr algn="ctr"/>
            <a:r>
              <a:rPr lang="en-US" dirty="0"/>
              <a:t>($7,395 x 10% = $739.50 rounded to $740)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2820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LeftStep">
      <a:dk1>
        <a:srgbClr val="000000"/>
      </a:dk1>
      <a:lt1>
        <a:srgbClr val="FFFFFF"/>
      </a:lt1>
      <a:dk2>
        <a:srgbClr val="1B2430"/>
      </a:dk2>
      <a:lt2>
        <a:srgbClr val="F1F3F0"/>
      </a:lt2>
      <a:accent1>
        <a:srgbClr val="BF29E7"/>
      </a:accent1>
      <a:accent2>
        <a:srgbClr val="6521D7"/>
      </a:accent2>
      <a:accent3>
        <a:srgbClr val="2931E7"/>
      </a:accent3>
      <a:accent4>
        <a:srgbClr val="176ED5"/>
      </a:accent4>
      <a:accent5>
        <a:srgbClr val="25BCD1"/>
      </a:accent5>
      <a:accent6>
        <a:srgbClr val="15C491"/>
      </a:accent6>
      <a:hlink>
        <a:srgbClr val="4A9D34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943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Meiryo</vt:lpstr>
      <vt:lpstr>Arial</vt:lpstr>
      <vt:lpstr>Corbel</vt:lpstr>
      <vt:lpstr>SketchLinesVTI</vt:lpstr>
      <vt:lpstr>2024-2025 Pell Grant Updates</vt:lpstr>
      <vt:lpstr>FAFSA SIMPLIFICATION</vt:lpstr>
      <vt:lpstr>New Terminology</vt:lpstr>
      <vt:lpstr>The Federal Pell Grant is considered an entitlement </vt:lpstr>
      <vt:lpstr>PowerPoint Presentation</vt:lpstr>
      <vt:lpstr>SAI and Pell Grant Eligibility</vt:lpstr>
      <vt:lpstr>Max Pell Grant:  (SAI -1,500 to 0)</vt:lpstr>
      <vt:lpstr>Calculated Pell (SAI 1 to 6,655)</vt:lpstr>
      <vt:lpstr>Min Pell (Variable SAI figures)</vt:lpstr>
      <vt:lpstr>Enrollment Intensity</vt:lpstr>
      <vt:lpstr>Enrollment Intensity (Current Terminology)</vt:lpstr>
      <vt:lpstr>    Enrollment Intensity (Current Terminology) </vt:lpstr>
      <vt:lpstr>Enrollment Intensity Math Example: 7 credits</vt:lpstr>
      <vt:lpstr>Enrollment Intensity Math Example: 6 credits</vt:lpstr>
      <vt:lpstr>Year-round Pell (YRP) Grant:  Summer 2025 and beyond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Carissa Perry</dc:creator>
  <cp:lastModifiedBy>Chloe Stanley</cp:lastModifiedBy>
  <cp:revision>4</cp:revision>
  <dcterms:created xsi:type="dcterms:W3CDTF">2024-12-18T22:32:02Z</dcterms:created>
  <dcterms:modified xsi:type="dcterms:W3CDTF">2025-01-30T21:26:27Z</dcterms:modified>
</cp:coreProperties>
</file>