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5"/>
    <p:restoredTop sz="94789"/>
  </p:normalViewPr>
  <p:slideViewPr>
    <p:cSldViewPr snapToGrid="0">
      <p:cViewPr varScale="1">
        <p:scale>
          <a:sx n="121" d="100"/>
          <a:sy n="121" d="100"/>
        </p:scale>
        <p:origin x="19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E269E-8998-8049-B172-3A4EA0395D61}" type="datetimeFigureOut">
              <a:rPr lang="en-US" smtClean="0"/>
              <a:t>5/7/24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22F0F-4282-5349-A4CD-BBB2DDCE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0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622F0F-4282-5349-A4CD-BBB2DDCEA2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43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0F64D-3764-A09C-4AEA-FA05CAFB8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BAC6F-3479-2D07-E81F-60BE339FA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C6D4A-AB1E-E778-E48F-4380C9FA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F380D-5E9D-755B-D7B4-1B7FECCE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E6C58-E42B-7506-22A4-5C0365EC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9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99E09-4A7C-8A58-7227-8750CB14F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33693-AAA5-59FE-6E8F-9F312D36C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9AAA2-C730-B5AF-F2CF-0DAD80272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5D82-DBDE-98CD-8EAC-57860242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0ED29-D7CB-4B12-4B35-6E4F4FC1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2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4D86C-2949-00E2-C85E-085905DC8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B0BAC-0B86-CA93-763B-0DE5F082C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22CF9-AA39-C2F7-9B11-FBDC1FE8A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0CBC-5F12-E982-F918-9B3175834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23A12-ED0D-5168-EF57-9995FB9F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3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EAF81-0865-095C-F0F6-B941378B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07809-4F25-6DEA-C7A0-5A27262A2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6EB41-151A-0A0F-36A8-6CC698DBF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8C7A4-2DB5-B740-8A62-87826CCA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695F0-4B42-2904-82D0-7C24441F5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4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398C-CABE-D446-C904-48C6A9276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AE8A2-C630-94D5-75B7-43058F396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661F1-98A2-C657-4981-4245645F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D2C08-10C9-67DA-C1EA-D182E142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909FF-CB1B-5B62-F212-F947A8EB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7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7E2B0-53F5-48A2-AC5D-A8A3C4E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A4AB5-D61B-6380-EEDD-4867E90E3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2AB77-9BF4-AC30-C8BF-43FBC3166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4B803-4784-E1C9-A389-1B05688AF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5FB9D-3537-71D4-7E36-A4F07E3E8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B0E74-0A28-067B-A571-468760A4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4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A6DB2-BC9B-417F-7935-05C092B73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6D06C-D8AF-A44C-9113-C2A19278D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7FC75-CB35-2240-93F6-1FE7DE360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AD364E-56BC-8123-EDBC-AC4832E06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18F18B-385A-4E2C-543B-BF6217E57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01CD9-13C1-2BC5-F02B-C113A15BD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8DFFC4-DE69-32CC-09D3-A0AA1C93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42BBB-70A0-9343-15AA-BCFD02FA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6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95655-208A-3304-2AB3-2C91C944A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38C7A-01F8-E401-4176-8E6A3B3B5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509B5B-7332-C25A-5485-E442B405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7E1D74-D5F5-BEC6-D489-49A0EDAA2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8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CB853-D638-B712-2914-58EF28F1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9C861C-AE3C-0343-4147-51BF4EC1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A3685-5A77-3579-8544-046418E5F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6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B216E-5DC1-AC1E-758E-E12DE346C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895C3-B882-F754-0E1E-7CB09ABEC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E6E78-2376-41C6-5DCA-740A95D29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C49CF-40A4-0241-885D-B75DD695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01D33-2446-B474-790F-E5059918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2A433-3CD7-397F-9431-D1AD1E7B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7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40A4-1D28-4B1D-B504-030536DD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87AA1-5F97-82DC-08C8-64E07F37C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2E186-949B-1FCC-1372-D65157009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DEE03-844A-6BA6-6524-8A707A4F5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C8CBD-3B18-9682-E7ED-96DEBA6B1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9F596-F336-2868-7934-6FD69E87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8B2EC-C696-4B23-0368-E7DE7ADD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7B9BC-8D21-CE0C-AACA-6369653CA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E8726-3C83-DD5D-E6B3-F25DD9A11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8DAFB-18D8-DD44-8E16-4DFB0FAAFB59}" type="datetimeFigureOut">
              <a:rPr lang="en-US" smtClean="0"/>
              <a:t>5/7/24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1C3DE-AEB5-935D-3376-1F2B49E82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D5DA4-5420-7F41-A30F-68DC27A5C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0243C-E1EC-744F-A3D1-FA2E6D0A4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9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05E0B-2063-A2C1-B8B2-F3FDC9B7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65" y="0"/>
            <a:ext cx="10515600" cy="1325563"/>
          </a:xfrm>
        </p:spPr>
        <p:txBody>
          <a:bodyPr/>
          <a:lstStyle/>
          <a:p>
            <a:r>
              <a:rPr lang="en-US" sz="3333" dirty="0">
                <a:solidFill>
                  <a:srgbClr val="004A87"/>
                </a:solidFill>
                <a:latin typeface="Verdana"/>
                <a:ea typeface="Verdana"/>
                <a:cs typeface="Verdana"/>
              </a:rPr>
              <a:t>Sample Financial Aid </a:t>
            </a:r>
            <a:r>
              <a:rPr lang="en-US" sz="3333" dirty="0">
                <a:solidFill>
                  <a:srgbClr val="004A87"/>
                </a:solidFill>
                <a:latin typeface="Verdana"/>
                <a:ea typeface="Verdana"/>
                <a:cs typeface="Verdana"/>
                <a:sym typeface="Verdana"/>
              </a:rPr>
              <a:t>Annual</a:t>
            </a:r>
            <a:r>
              <a:rPr lang="en-US" sz="3333" dirty="0">
                <a:solidFill>
                  <a:srgbClr val="004A87"/>
                </a:solidFill>
                <a:latin typeface="Verdana"/>
                <a:ea typeface="Verdana"/>
                <a:cs typeface="Verdana"/>
              </a:rPr>
              <a:t> Report Tips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34A82-4EDB-9B4D-3517-1DF14F979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64" y="1325563"/>
            <a:ext cx="11721663" cy="553243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Customize to match your institution’s style (colors/fonts/etc.)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Have data available for the stats, including: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Cost of Attendance for in-state/out of state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number of FAFSA filers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number of FAFSAs processed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Average Net Price for in-state students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Number of Pell Eligible Students (total or incoming class)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Percent of financial need met for first-year students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Average undergraduate financial aid package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Average debt at graduation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Percent of graduates with debt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amount of gift aid distributed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amount of loans distributed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amount of financial aid distributed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Customer service statistics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Number of adjustments made for students &amp; families </a:t>
            </a:r>
          </a:p>
          <a:p>
            <a:pPr>
              <a:buSzPct val="80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Export the slide as a PDF to share across campus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5B3161E0-AA7C-76A9-A3D1-749C89C5DD32}"/>
              </a:ext>
            </a:extLst>
          </p:cNvPr>
          <p:cNvSpPr txBox="1">
            <a:spLocks/>
          </p:cNvSpPr>
          <p:nvPr/>
        </p:nvSpPr>
        <p:spPr>
          <a:xfrm>
            <a:off x="10113992" y="6492875"/>
            <a:ext cx="20780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1400" dirty="0">
                <a:cs typeface="Arial" charset="0"/>
              </a:rPr>
              <a:t>© 20</a:t>
            </a:r>
            <a:r>
              <a:rPr lang="en-US" sz="1400" dirty="0">
                <a:cs typeface="Arial" charset="0"/>
              </a:rPr>
              <a:t>24</a:t>
            </a:r>
            <a:r>
              <a:rPr sz="1400" dirty="0">
                <a:cs typeface="Arial" charset="0"/>
              </a:rPr>
              <a:t> NASFAA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98BDA-3238-8BB8-4C73-26713A9E859E}"/>
              </a:ext>
            </a:extLst>
          </p:cNvPr>
          <p:cNvSpPr txBox="1"/>
          <p:nvPr/>
        </p:nvSpPr>
        <p:spPr>
          <a:xfrm>
            <a:off x="8760311" y="4219801"/>
            <a:ext cx="27073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Visit NASFAA’s Advancing the Profession Toolkit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more tips.</a:t>
            </a:r>
          </a:p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nasfaa.org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atp_template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Comptency Model">
            <a:extLst>
              <a:ext uri="{FF2B5EF4-FFF2-40B4-BE49-F238E27FC236}">
                <a16:creationId xmlns:a16="http://schemas.microsoft.com/office/drawing/2014/main" id="{D2DFC859-5C14-B842-8646-AFAFDD720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099" y="1690091"/>
            <a:ext cx="2131786" cy="240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65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05E0B-2063-A2C1-B8B2-F3FDC9B7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6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333" dirty="0">
                <a:solidFill>
                  <a:srgbClr val="004A87"/>
                </a:solidFill>
                <a:latin typeface="Verdana"/>
                <a:ea typeface="Verdana"/>
                <a:cs typeface="Verdana"/>
              </a:rPr>
              <a:t>Sample Financial Aid Annual Report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DA5791D-8452-83D6-C625-26048CCC31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96" t="1230" r="3708"/>
          <a:stretch/>
        </p:blipFill>
        <p:spPr>
          <a:xfrm rot="5400000">
            <a:off x="3353014" y="147036"/>
            <a:ext cx="5485972" cy="7597462"/>
          </a:xfr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B2192F-A475-CE9A-19F8-31C85B06BFCE}"/>
              </a:ext>
            </a:extLst>
          </p:cNvPr>
          <p:cNvSpPr txBox="1">
            <a:spLocks/>
          </p:cNvSpPr>
          <p:nvPr/>
        </p:nvSpPr>
        <p:spPr>
          <a:xfrm>
            <a:off x="10113992" y="6492875"/>
            <a:ext cx="20780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1400" dirty="0">
                <a:cs typeface="Arial" charset="0"/>
              </a:rPr>
              <a:t>© 20</a:t>
            </a:r>
            <a:r>
              <a:rPr lang="en-US" sz="1400" dirty="0">
                <a:cs typeface="Arial" charset="0"/>
              </a:rPr>
              <a:t>24</a:t>
            </a:r>
            <a:r>
              <a:rPr sz="1400" dirty="0">
                <a:cs typeface="Arial" charset="0"/>
              </a:rPr>
              <a:t> NASFAA</a:t>
            </a:r>
          </a:p>
        </p:txBody>
      </p:sp>
    </p:spTree>
    <p:extLst>
      <p:ext uri="{BB962C8B-B14F-4D97-AF65-F5344CB8AC3E}">
        <p14:creationId xmlns:p14="http://schemas.microsoft.com/office/powerpoint/2010/main" val="120640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D93121-B051-7665-28ED-37FA45F142CC}"/>
              </a:ext>
            </a:extLst>
          </p:cNvPr>
          <p:cNvSpPr txBox="1"/>
          <p:nvPr/>
        </p:nvSpPr>
        <p:spPr>
          <a:xfrm>
            <a:off x="309184" y="70155"/>
            <a:ext cx="8302178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OFFICE OF FINANCIAL AID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39C5FF-9835-371D-09F4-789EDC067B72}"/>
              </a:ext>
            </a:extLst>
          </p:cNvPr>
          <p:cNvSpPr txBox="1"/>
          <p:nvPr/>
        </p:nvSpPr>
        <p:spPr>
          <a:xfrm>
            <a:off x="9339285" y="70155"/>
            <a:ext cx="2400431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dirty="0"/>
              <a:t>Insert Logo/</a:t>
            </a:r>
          </a:p>
          <a:p>
            <a:pPr algn="ctr"/>
            <a:r>
              <a:rPr lang="en-US" dirty="0"/>
              <a:t>University Name</a:t>
            </a:r>
          </a:p>
          <a:p>
            <a:pPr algn="ctr"/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9B1D80-A532-BE3F-F51C-53B0AB28709E}"/>
              </a:ext>
            </a:extLst>
          </p:cNvPr>
          <p:cNvSpPr txBox="1"/>
          <p:nvPr/>
        </p:nvSpPr>
        <p:spPr>
          <a:xfrm>
            <a:off x="309184" y="485652"/>
            <a:ext cx="3467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2023-24 Annual Report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BA0B41-D253-3037-D971-6C24EC59D4E8}"/>
              </a:ext>
            </a:extLst>
          </p:cNvPr>
          <p:cNvSpPr txBox="1"/>
          <p:nvPr/>
        </p:nvSpPr>
        <p:spPr>
          <a:xfrm>
            <a:off x="309184" y="807920"/>
            <a:ext cx="83021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We are committing to making {institution}’s education affordable, accessible and valuable to {mascot} and their families. We know that a college degree is an investment, and many families make this big decision together.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C12A30-6DD6-739B-7E5E-5CC4D81A04DA}"/>
              </a:ext>
            </a:extLst>
          </p:cNvPr>
          <p:cNvSpPr txBox="1"/>
          <p:nvPr/>
        </p:nvSpPr>
        <p:spPr>
          <a:xfrm>
            <a:off x="309184" y="1299466"/>
            <a:ext cx="1342291" cy="50783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{Insert intuitional Stat, 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i.e.,__ Years of </a:t>
            </a:r>
            <a:br>
              <a:rPr lang="en-US" sz="900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Frozen Tuition}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DC7F38-0379-9126-79CD-5967417D9B19}"/>
              </a:ext>
            </a:extLst>
          </p:cNvPr>
          <p:cNvSpPr txBox="1"/>
          <p:nvPr/>
        </p:nvSpPr>
        <p:spPr>
          <a:xfrm>
            <a:off x="1651475" y="1299465"/>
            <a:ext cx="695988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{Insert stat about institution, i.e., ___ on the list of the top public U.S. colleges that </a:t>
            </a:r>
            <a:br>
              <a:rPr lang="en-US" sz="1400" dirty="0"/>
            </a:br>
            <a:r>
              <a:rPr lang="en-US" sz="1400" dirty="0"/>
              <a:t>pay off the most}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5FC81F-EB2A-EF09-A78E-96396C006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045957"/>
              </p:ext>
            </p:extLst>
          </p:nvPr>
        </p:nvGraphicFramePr>
        <p:xfrm>
          <a:off x="306811" y="2022739"/>
          <a:ext cx="2948660" cy="2295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306">
                  <a:extLst>
                    <a:ext uri="{9D8B030D-6E8A-4147-A177-3AD203B41FA5}">
                      <a16:colId xmlns:a16="http://schemas.microsoft.com/office/drawing/2014/main" val="828954031"/>
                    </a:ext>
                  </a:extLst>
                </a:gridCol>
                <a:gridCol w="873677">
                  <a:extLst>
                    <a:ext uri="{9D8B030D-6E8A-4147-A177-3AD203B41FA5}">
                      <a16:colId xmlns:a16="http://schemas.microsoft.com/office/drawing/2014/main" val="3484278171"/>
                    </a:ext>
                  </a:extLst>
                </a:gridCol>
                <a:gridCol w="873677">
                  <a:extLst>
                    <a:ext uri="{9D8B030D-6E8A-4147-A177-3AD203B41FA5}">
                      <a16:colId xmlns:a16="http://schemas.microsoft.com/office/drawing/2014/main" val="1753356003"/>
                    </a:ext>
                  </a:extLst>
                </a:gridCol>
              </a:tblGrid>
              <a:tr h="34798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Cost of Attendance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484524"/>
                  </a:ext>
                </a:extLst>
              </a:tr>
              <a:tr h="411258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In-State Resident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Non-Resident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88332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r>
                        <a:rPr lang="en-US" sz="1000" dirty="0"/>
                        <a:t>Tuition &amp; Fees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172243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r>
                        <a:rPr lang="en-US" sz="1000" dirty="0"/>
                        <a:t>Housing &amp; Food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162153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r>
                        <a:rPr lang="en-US" sz="1000" dirty="0"/>
                        <a:t>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845698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r>
                        <a:rPr lang="en-US" sz="1000" dirty="0"/>
                        <a:t>Transportation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610114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r>
                        <a:rPr lang="en-US" sz="1000" dirty="0"/>
                        <a:t>Misc.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587849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r>
                        <a:rPr lang="en-US" sz="1000" b="1" dirty="0"/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1066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567CEE5-27BF-EE32-394A-30ABC739E9F9}"/>
              </a:ext>
            </a:extLst>
          </p:cNvPr>
          <p:cNvSpPr txBox="1"/>
          <p:nvPr/>
        </p:nvSpPr>
        <p:spPr>
          <a:xfrm>
            <a:off x="306811" y="4410043"/>
            <a:ext cx="307379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_______ Aid Recipients…</a:t>
            </a:r>
          </a:p>
          <a:p>
            <a:r>
              <a:rPr lang="en-US" sz="900" dirty="0"/>
              <a:t>The total Gift Aid amount awarded in 2023-24 (_______) represents all scholarships, grants, and awards from federal, state, institutional and private sources for undergraduates, professional and graduate students at {institution}. The total loan figure ($_______) represents amounts borrowed by {mascot} and their families from federal, institutional, and private sources. Total financial aid encompasses additional self-help awards.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8CCAFA-A2F1-3A9F-8D87-18DE006408E7}"/>
              </a:ext>
            </a:extLst>
          </p:cNvPr>
          <p:cNvSpPr txBox="1"/>
          <p:nvPr/>
        </p:nvSpPr>
        <p:spPr>
          <a:xfrm>
            <a:off x="3701990" y="2026846"/>
            <a:ext cx="2172929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FAFSA Filers</a:t>
            </a:r>
          </a:p>
          <a:p>
            <a:pPr algn="ctr"/>
            <a:r>
              <a:rPr lang="en-US" sz="1600" b="1" dirty="0"/>
              <a:t>____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9A93C6-9AF9-8103-E6C3-A5F66301D0FF}"/>
              </a:ext>
            </a:extLst>
          </p:cNvPr>
          <p:cNvSpPr txBox="1"/>
          <p:nvPr/>
        </p:nvSpPr>
        <p:spPr>
          <a:xfrm>
            <a:off x="6321439" y="2022738"/>
            <a:ext cx="2172929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FAFSAs Processed </a:t>
            </a:r>
          </a:p>
          <a:p>
            <a:pPr algn="ctr"/>
            <a:r>
              <a:rPr lang="en-US" sz="1600" b="1" dirty="0"/>
              <a:t>____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AFE49A-F6C6-3069-E52A-1CE9CA8CAEAC}"/>
              </a:ext>
            </a:extLst>
          </p:cNvPr>
          <p:cNvSpPr txBox="1"/>
          <p:nvPr/>
        </p:nvSpPr>
        <p:spPr>
          <a:xfrm>
            <a:off x="3701990" y="2776037"/>
            <a:ext cx="217292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Average Net Price</a:t>
            </a:r>
          </a:p>
          <a:p>
            <a:pPr algn="ctr"/>
            <a:r>
              <a:rPr lang="en-US" sz="1600" b="1" dirty="0"/>
              <a:t>____</a:t>
            </a:r>
          </a:p>
          <a:p>
            <a:pPr algn="ctr"/>
            <a:r>
              <a:rPr lang="en-US" sz="1600" b="1" dirty="0"/>
              <a:t>(In-State Residents)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6D3173-8331-D660-2B1B-E6027C0A1B17}"/>
              </a:ext>
            </a:extLst>
          </p:cNvPr>
          <p:cNvSpPr txBox="1"/>
          <p:nvPr/>
        </p:nvSpPr>
        <p:spPr>
          <a:xfrm>
            <a:off x="6321439" y="2771929"/>
            <a:ext cx="217292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Pell Eligible</a:t>
            </a:r>
            <a:br>
              <a:rPr lang="en-US" sz="1600" b="1" dirty="0"/>
            </a:br>
            <a:r>
              <a:rPr lang="en-US" sz="1600" b="1" dirty="0"/>
              <a:t>__%</a:t>
            </a:r>
          </a:p>
          <a:p>
            <a:pPr algn="ctr"/>
            <a:r>
              <a:rPr lang="en-US" sz="1600" b="1" dirty="0"/>
              <a:t>of Incoming Class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EDDB88-7968-A9B8-46BD-9A735C0D0318}"/>
              </a:ext>
            </a:extLst>
          </p:cNvPr>
          <p:cNvSpPr txBox="1"/>
          <p:nvPr/>
        </p:nvSpPr>
        <p:spPr>
          <a:xfrm>
            <a:off x="3659611" y="3802227"/>
            <a:ext cx="217292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__%</a:t>
            </a:r>
          </a:p>
          <a:p>
            <a:pPr algn="ctr"/>
            <a:r>
              <a:rPr lang="en-US" sz="1600" b="1" dirty="0"/>
              <a:t>of Financial Need Met for First-Year Students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3F274F-A9A2-B469-79FA-4941E28071F4}"/>
              </a:ext>
            </a:extLst>
          </p:cNvPr>
          <p:cNvSpPr txBox="1"/>
          <p:nvPr/>
        </p:nvSpPr>
        <p:spPr>
          <a:xfrm>
            <a:off x="6279060" y="3798119"/>
            <a:ext cx="217292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Avg Undergraduate Financial Aid Package</a:t>
            </a:r>
            <a:br>
              <a:rPr lang="en-US" sz="1600" b="1" dirty="0"/>
            </a:br>
            <a:r>
              <a:rPr lang="en-US" sz="1600" b="1" dirty="0"/>
              <a:t>$_______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EB0329-A14F-AA9A-C256-3085F611ACD1}"/>
              </a:ext>
            </a:extLst>
          </p:cNvPr>
          <p:cNvSpPr txBox="1"/>
          <p:nvPr/>
        </p:nvSpPr>
        <p:spPr>
          <a:xfrm>
            <a:off x="3659611" y="4828417"/>
            <a:ext cx="217292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Average Debt at Graduation </a:t>
            </a:r>
            <a:br>
              <a:rPr lang="en-US" sz="1600" b="1" dirty="0"/>
            </a:br>
            <a:r>
              <a:rPr lang="en-US" sz="1600" b="1" dirty="0"/>
              <a:t>$_______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FBDFD3-F1BC-432D-CA22-263D0EBC7E0D}"/>
              </a:ext>
            </a:extLst>
          </p:cNvPr>
          <p:cNvSpPr txBox="1"/>
          <p:nvPr/>
        </p:nvSpPr>
        <p:spPr>
          <a:xfrm>
            <a:off x="6279060" y="4824309"/>
            <a:ext cx="217292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Only __% of </a:t>
            </a:r>
            <a:br>
              <a:rPr lang="en-US" sz="1600" b="1" dirty="0"/>
            </a:br>
            <a:r>
              <a:rPr lang="en-US" sz="1600" b="1" dirty="0"/>
              <a:t>Undergrads had Debt </a:t>
            </a:r>
            <a:br>
              <a:rPr lang="en-US" sz="1600" b="1" dirty="0"/>
            </a:br>
            <a:r>
              <a:rPr lang="en-US" sz="1600" b="1" dirty="0"/>
              <a:t>at Graduation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98D899F-BA77-198F-8287-BC920A29D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639147"/>
              </p:ext>
            </p:extLst>
          </p:nvPr>
        </p:nvGraphicFramePr>
        <p:xfrm>
          <a:off x="8940887" y="2022739"/>
          <a:ext cx="2948660" cy="1628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660">
                  <a:extLst>
                    <a:ext uri="{9D8B030D-6E8A-4147-A177-3AD203B41FA5}">
                      <a16:colId xmlns:a16="http://schemas.microsoft.com/office/drawing/2014/main" val="828954031"/>
                    </a:ext>
                  </a:extLst>
                </a:gridCol>
              </a:tblGrid>
              <a:tr h="34798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Customer Service Stats 2023-24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84524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____ Phone Calls Received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172243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____ Office Visits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162153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____Emails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845698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____ Customer Survey Responses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610114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____ Outreach Events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587849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CB0C8928-FA37-89FD-EAC0-CC43AB1EDA91}"/>
              </a:ext>
            </a:extLst>
          </p:cNvPr>
          <p:cNvSpPr txBox="1"/>
          <p:nvPr/>
        </p:nvSpPr>
        <p:spPr>
          <a:xfrm>
            <a:off x="9686542" y="1282345"/>
            <a:ext cx="17059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Financial Aid Office Webpage</a:t>
            </a:r>
          </a:p>
          <a:p>
            <a:pPr algn="ctr"/>
            <a:r>
              <a:rPr lang="en-US" sz="1000" dirty="0"/>
              <a:t>Financial Aid Office Address</a:t>
            </a:r>
            <a:br>
              <a:rPr lang="en-US" sz="1000" dirty="0"/>
            </a:br>
            <a:r>
              <a:rPr lang="en-US" sz="1000" dirty="0"/>
              <a:t>Director Name/Title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E132C11-DD7C-CA12-52DB-0177820C205C}"/>
              </a:ext>
            </a:extLst>
          </p:cNvPr>
          <p:cNvSpPr txBox="1"/>
          <p:nvPr/>
        </p:nvSpPr>
        <p:spPr>
          <a:xfrm>
            <a:off x="8898509" y="3784486"/>
            <a:ext cx="3073798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Serving {Institution} Students &amp; Families</a:t>
            </a:r>
          </a:p>
          <a:p>
            <a:endParaRPr lang="en-US" sz="1050" dirty="0"/>
          </a:p>
          <a:p>
            <a:r>
              <a:rPr lang="en-US" sz="1050" dirty="0"/>
              <a:t>We viewed: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____ Special Circumstances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____ Budget Adjustments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____ SAP Appeals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1F895A-DC3B-5B80-0442-56A00B9D0B24}"/>
              </a:ext>
            </a:extLst>
          </p:cNvPr>
          <p:cNvSpPr txBox="1"/>
          <p:nvPr/>
        </p:nvSpPr>
        <p:spPr>
          <a:xfrm>
            <a:off x="840743" y="5987625"/>
            <a:ext cx="3118104" cy="8002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Total Gift Aid Distributed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$________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(up #% over # years)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AED46F-97E9-DC5C-80B6-DDF9CED0D818}"/>
              </a:ext>
            </a:extLst>
          </p:cNvPr>
          <p:cNvSpPr txBox="1"/>
          <p:nvPr/>
        </p:nvSpPr>
        <p:spPr>
          <a:xfrm>
            <a:off x="4538939" y="5987626"/>
            <a:ext cx="3114122" cy="8002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Total Loan Amount Distributed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$________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(up #% over # years)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AAEC43-557C-7473-EE25-27D4F23E2A95}"/>
              </a:ext>
            </a:extLst>
          </p:cNvPr>
          <p:cNvSpPr txBox="1"/>
          <p:nvPr/>
        </p:nvSpPr>
        <p:spPr>
          <a:xfrm>
            <a:off x="8233153" y="5987625"/>
            <a:ext cx="3118104" cy="8002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Total Financial Aid Distributed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$________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(up #% over # years)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71F5FD8-7217-E20F-4274-BD1AE6112FB7}"/>
              </a:ext>
            </a:extLst>
          </p:cNvPr>
          <p:cNvCxnSpPr/>
          <p:nvPr/>
        </p:nvCxnSpPr>
        <p:spPr>
          <a:xfrm>
            <a:off x="3460955" y="2022738"/>
            <a:ext cx="0" cy="374921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8E33BAB-E874-83CD-A07E-2F6F840F6490}"/>
              </a:ext>
            </a:extLst>
          </p:cNvPr>
          <p:cNvCxnSpPr/>
          <p:nvPr/>
        </p:nvCxnSpPr>
        <p:spPr>
          <a:xfrm>
            <a:off x="8696632" y="2022738"/>
            <a:ext cx="0" cy="374921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82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486</Words>
  <Application>Microsoft Macintosh PowerPoint</Application>
  <PresentationFormat>Widescreen</PresentationFormat>
  <Paragraphs>80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Wingdings</vt:lpstr>
      <vt:lpstr>Office Theme</vt:lpstr>
      <vt:lpstr>Sample Financial Aid Annual Report Tips </vt:lpstr>
      <vt:lpstr>Sample Financial Aid Annual Report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Margot Manning</dc:creator>
  <cp:lastModifiedBy>Margot Manning</cp:lastModifiedBy>
  <cp:revision>10</cp:revision>
  <dcterms:created xsi:type="dcterms:W3CDTF">2024-02-22T15:38:47Z</dcterms:created>
  <dcterms:modified xsi:type="dcterms:W3CDTF">2024-05-07T16:25:04Z</dcterms:modified>
</cp:coreProperties>
</file>